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6" r:id="rId5"/>
    <p:sldId id="260" r:id="rId6"/>
    <p:sldId id="272" r:id="rId7"/>
    <p:sldId id="261" r:id="rId8"/>
    <p:sldId id="273" r:id="rId9"/>
    <p:sldId id="268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64" r:id="rId19"/>
    <p:sldId id="265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9"/>
    <p:restoredTop sz="94637"/>
  </p:normalViewPr>
  <p:slideViewPr>
    <p:cSldViewPr snapToGrid="0" snapToObjects="1">
      <p:cViewPr varScale="1">
        <p:scale>
          <a:sx n="96" d="100"/>
          <a:sy n="96" d="100"/>
        </p:scale>
        <p:origin x="16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FB04-9B6E-2F49-AD3A-AFCA1345F521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41ED-E996-C846-BCBD-193EAEC62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38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FB04-9B6E-2F49-AD3A-AFCA1345F521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41ED-E996-C846-BCBD-193EAEC62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73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FB04-9B6E-2F49-AD3A-AFCA1345F521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41ED-E996-C846-BCBD-193EAEC62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41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FB04-9B6E-2F49-AD3A-AFCA1345F521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41ED-E996-C846-BCBD-193EAEC62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7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FB04-9B6E-2F49-AD3A-AFCA1345F521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41ED-E996-C846-BCBD-193EAEC62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95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FB04-9B6E-2F49-AD3A-AFCA1345F521}" type="datetimeFigureOut">
              <a:rPr lang="en-US" smtClean="0"/>
              <a:t>5/31/16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41ED-E996-C846-BCBD-193EAEC62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2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FB04-9B6E-2F49-AD3A-AFCA1345F521}" type="datetimeFigureOut">
              <a:rPr lang="en-US" smtClean="0"/>
              <a:t>5/31/16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41ED-E996-C846-BCBD-193EAEC62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9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FB04-9B6E-2F49-AD3A-AFCA1345F521}" type="datetimeFigureOut">
              <a:rPr lang="en-US" smtClean="0"/>
              <a:t>5/31/16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41ED-E996-C846-BCBD-193EAEC62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8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FB04-9B6E-2F49-AD3A-AFCA1345F521}" type="datetimeFigureOut">
              <a:rPr lang="en-US" smtClean="0"/>
              <a:t>5/31/16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41ED-E996-C846-BCBD-193EAEC62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19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FB04-9B6E-2F49-AD3A-AFCA1345F521}" type="datetimeFigureOut">
              <a:rPr lang="en-US" smtClean="0"/>
              <a:t>5/31/16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41ED-E996-C846-BCBD-193EAEC62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83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FB04-9B6E-2F49-AD3A-AFCA1345F521}" type="datetimeFigureOut">
              <a:rPr lang="en-US" smtClean="0"/>
              <a:t>5/31/16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641ED-E996-C846-BCBD-193EAEC62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3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FB04-9B6E-2F49-AD3A-AFCA1345F521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641ED-E996-C846-BCBD-193EAEC62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Improving Performance of </a:t>
            </a:r>
            <a:r>
              <a:rPr lang="en-US" dirty="0" smtClean="0"/>
              <a:t>  K-Means </a:t>
            </a:r>
            <a:r>
              <a:rPr lang="en-US" dirty="0" smtClean="0"/>
              <a:t>on Spark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Manoj Reddy &amp; </a:t>
            </a:r>
            <a:r>
              <a:rPr lang="en-US" dirty="0" err="1" smtClean="0"/>
              <a:t>Tushar</a:t>
            </a:r>
            <a:r>
              <a:rPr lang="en-US" dirty="0" smtClean="0"/>
              <a:t> </a:t>
            </a:r>
            <a:r>
              <a:rPr lang="en-US" dirty="0" err="1" smtClean="0"/>
              <a:t>Sudhakar</a:t>
            </a:r>
            <a:endParaRPr lang="en-US" dirty="0" smtClean="0"/>
          </a:p>
          <a:p>
            <a:r>
              <a:rPr lang="en-US" dirty="0" smtClean="0"/>
              <a:t>CS 239 – Spring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4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6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801"/>
            <a:ext cx="121920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3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3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876"/>
            <a:ext cx="121920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1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6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2192000" cy="639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5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12192000" cy="61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1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" y="279952"/>
            <a:ext cx="12192000" cy="630126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5473148"/>
            <a:ext cx="45057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5473148"/>
            <a:ext cx="0" cy="8150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05739" y="5473148"/>
            <a:ext cx="0" cy="8150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288157"/>
            <a:ext cx="45057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60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EC2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953"/>
          <a:stretch/>
        </p:blipFill>
        <p:spPr>
          <a:xfrm>
            <a:off x="1315852" y="1365661"/>
            <a:ext cx="9560296" cy="53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4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Modified the </a:t>
            </a:r>
            <a:r>
              <a:rPr lang="en-US" dirty="0" err="1" smtClean="0"/>
              <a:t>MLlib’s</a:t>
            </a:r>
            <a:r>
              <a:rPr lang="en-US" dirty="0" smtClean="0"/>
              <a:t> codebase and added 2 new versions</a:t>
            </a:r>
          </a:p>
          <a:p>
            <a:r>
              <a:rPr lang="en-US" dirty="0" smtClean="0"/>
              <a:t>Learnt a lot about of Spark</a:t>
            </a:r>
          </a:p>
          <a:p>
            <a:r>
              <a:rPr lang="en-US" dirty="0" smtClean="0"/>
              <a:t>Spent enormous time on Amazon EC2</a:t>
            </a:r>
          </a:p>
          <a:p>
            <a:r>
              <a:rPr lang="en-US" dirty="0" smtClean="0"/>
              <a:t>Speedup of 1.98x for center update</a:t>
            </a:r>
          </a:p>
          <a:p>
            <a:r>
              <a:rPr lang="en-US" dirty="0" smtClean="0"/>
              <a:t>Speedup of 1.6x for </a:t>
            </a:r>
            <a:r>
              <a:rPr lang="en-US" dirty="0" err="1" smtClean="0"/>
              <a:t>Yingyang</a:t>
            </a:r>
            <a:r>
              <a:rPr lang="en-US" dirty="0" smtClean="0"/>
              <a:t> K-Means</a:t>
            </a:r>
          </a:p>
        </p:txBody>
      </p:sp>
    </p:spTree>
    <p:extLst>
      <p:ext uri="{BB962C8B-B14F-4D97-AF65-F5344CB8AC3E}">
        <p14:creationId xmlns:p14="http://schemas.microsoft.com/office/powerpoint/2010/main" val="5207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popular clustering algorithm</a:t>
            </a:r>
          </a:p>
          <a:p>
            <a:r>
              <a:rPr lang="en-US" dirty="0" smtClean="0"/>
              <a:t>Input: k, initial centers, </a:t>
            </a:r>
            <a:r>
              <a:rPr lang="en-US" dirty="0" err="1" smtClean="0"/>
              <a:t>datapoints</a:t>
            </a:r>
            <a:endParaRPr lang="en-US" dirty="0" smtClean="0"/>
          </a:p>
          <a:p>
            <a:r>
              <a:rPr lang="en-US" dirty="0" smtClean="0"/>
              <a:t>Two simple steps:</a:t>
            </a:r>
          </a:p>
          <a:p>
            <a:pPr lvl="1"/>
            <a:r>
              <a:rPr lang="en-US" dirty="0" smtClean="0"/>
              <a:t>Assignment</a:t>
            </a:r>
          </a:p>
          <a:p>
            <a:pPr lvl="2"/>
            <a:r>
              <a:rPr lang="en-US" dirty="0" smtClean="0"/>
              <a:t>Assign each point to the closest center using Euclidean distance</a:t>
            </a:r>
          </a:p>
          <a:p>
            <a:pPr lvl="1"/>
            <a:r>
              <a:rPr lang="en-US" dirty="0" smtClean="0"/>
              <a:t>Update</a:t>
            </a:r>
          </a:p>
          <a:p>
            <a:pPr lvl="2"/>
            <a:r>
              <a:rPr lang="en-US" dirty="0" smtClean="0"/>
              <a:t>Compute the means by computing the average of the points assigned to a center</a:t>
            </a:r>
          </a:p>
          <a:p>
            <a:r>
              <a:rPr lang="en-US" dirty="0" smtClean="0"/>
              <a:t>Convergence criteria:</a:t>
            </a:r>
          </a:p>
          <a:p>
            <a:pPr lvl="1"/>
            <a:r>
              <a:rPr lang="en-US" dirty="0" smtClean="0"/>
              <a:t>Maximum number of iterations</a:t>
            </a:r>
          </a:p>
          <a:p>
            <a:pPr lvl="1"/>
            <a:r>
              <a:rPr lang="en-US" dirty="0" smtClean="0"/>
              <a:t>Center difference falls below a threshold</a:t>
            </a:r>
          </a:p>
        </p:txBody>
      </p:sp>
    </p:spTree>
    <p:extLst>
      <p:ext uri="{BB962C8B-B14F-4D97-AF65-F5344CB8AC3E}">
        <p14:creationId xmlns:p14="http://schemas.microsoft.com/office/powerpoint/2010/main" val="160533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06" y="454833"/>
            <a:ext cx="10811289" cy="617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6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Spark’s Machine Learning library</a:t>
            </a:r>
          </a:p>
          <a:p>
            <a:r>
              <a:rPr lang="en-US" dirty="0" smtClean="0"/>
              <a:t>Contains popular classification, clustering algorithms</a:t>
            </a:r>
          </a:p>
          <a:p>
            <a:r>
              <a:rPr lang="en-US" dirty="0" err="1" smtClean="0"/>
              <a:t>Kmeans</a:t>
            </a:r>
            <a:r>
              <a:rPr lang="en-US" dirty="0"/>
              <a:t>: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72" y="3569596"/>
            <a:ext cx="5398902" cy="23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7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– </a:t>
            </a:r>
            <a:r>
              <a:rPr lang="en-US" dirty="0" err="1" smtClean="0"/>
              <a:t>MLlib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44239" y="1812616"/>
            <a:ext cx="2244437" cy="807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20686" y="3289464"/>
            <a:ext cx="1448789" cy="1769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Slave 1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863442" y="3289464"/>
            <a:ext cx="1448789" cy="1769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Slave 3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542064" y="3289464"/>
            <a:ext cx="1448789" cy="1769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Slave 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96639" y="5857710"/>
            <a:ext cx="2244437" cy="807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 centers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4" idx="2"/>
            <a:endCxn id="5" idx="0"/>
          </p:cNvCxnSpPr>
          <p:nvPr/>
        </p:nvCxnSpPr>
        <p:spPr>
          <a:xfrm flipH="1">
            <a:off x="2945081" y="2620138"/>
            <a:ext cx="2321377" cy="669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8" idx="0"/>
          </p:cNvCxnSpPr>
          <p:nvPr/>
        </p:nvCxnSpPr>
        <p:spPr>
          <a:xfrm>
            <a:off x="5266458" y="2620138"/>
            <a:ext cx="1" cy="669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7" idx="0"/>
          </p:cNvCxnSpPr>
          <p:nvPr/>
        </p:nvCxnSpPr>
        <p:spPr>
          <a:xfrm>
            <a:off x="5266458" y="2620138"/>
            <a:ext cx="2321379" cy="669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381127" y="2667998"/>
            <a:ext cx="144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Centers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158834" y="3577204"/>
            <a:ext cx="10618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Closest </a:t>
            </a:r>
            <a:r>
              <a:rPr lang="en-US" sz="1600" smtClean="0"/>
              <a:t>center calculated for each point</a:t>
            </a:r>
            <a:endParaRPr lang="en-US" sz="1600" dirty="0"/>
          </a:p>
        </p:txBody>
      </p:sp>
      <p:cxnSp>
        <p:nvCxnSpPr>
          <p:cNvPr id="22" name="Straight Arrow Connector 21"/>
          <p:cNvCxnSpPr>
            <a:stCxn id="5" idx="2"/>
            <a:endCxn id="9" idx="0"/>
          </p:cNvCxnSpPr>
          <p:nvPr/>
        </p:nvCxnSpPr>
        <p:spPr>
          <a:xfrm>
            <a:off x="2945081" y="5058888"/>
            <a:ext cx="2473777" cy="79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2"/>
            <a:endCxn id="9" idx="0"/>
          </p:cNvCxnSpPr>
          <p:nvPr/>
        </p:nvCxnSpPr>
        <p:spPr>
          <a:xfrm flipH="1">
            <a:off x="5418858" y="5058888"/>
            <a:ext cx="2168979" cy="79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2"/>
            <a:endCxn id="9" idx="0"/>
          </p:cNvCxnSpPr>
          <p:nvPr/>
        </p:nvCxnSpPr>
        <p:spPr>
          <a:xfrm>
            <a:off x="5266459" y="5058888"/>
            <a:ext cx="152399" cy="79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381126" y="5463339"/>
            <a:ext cx="144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Reduce</a:t>
            </a:r>
            <a:endParaRPr lang="en-US" dirty="0"/>
          </a:p>
        </p:txBody>
      </p:sp>
      <p:cxnSp>
        <p:nvCxnSpPr>
          <p:cNvPr id="53" name="Elbow Connector 52"/>
          <p:cNvCxnSpPr>
            <a:stCxn id="9" idx="3"/>
            <a:endCxn id="4" idx="3"/>
          </p:cNvCxnSpPr>
          <p:nvPr/>
        </p:nvCxnSpPr>
        <p:spPr>
          <a:xfrm flipH="1" flipV="1">
            <a:off x="6388676" y="2216377"/>
            <a:ext cx="152400" cy="4045094"/>
          </a:xfrm>
          <a:prstGeom prst="bentConnector3">
            <a:avLst>
              <a:gd name="adj1" fmla="val -19733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996908" y="5099745"/>
            <a:ext cx="1161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Partial sum and count computed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790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points don’t change cluster assignment between iterations</a:t>
            </a:r>
          </a:p>
          <a:p>
            <a:r>
              <a:rPr lang="en-US" dirty="0" smtClean="0"/>
              <a:t>Optimize partial sum computation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Involves fewer computations</a:t>
            </a:r>
          </a:p>
          <a:p>
            <a:r>
              <a:rPr lang="en-US" dirty="0" smtClean="0"/>
              <a:t>Requires storing information about cluster assignment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62103"/>
            <a:ext cx="7092703" cy="13799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93644" y="3036475"/>
            <a:ext cx="27798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V’ – points assigned in current iteration</a:t>
            </a:r>
          </a:p>
          <a:p>
            <a:r>
              <a:rPr lang="en-US" sz="1600" dirty="0" smtClean="0"/>
              <a:t>V – points assigned in previous iteration</a:t>
            </a:r>
          </a:p>
          <a:p>
            <a:r>
              <a:rPr lang="en-US" sz="1600" dirty="0" smtClean="0"/>
              <a:t>OV – points that overlap between iterations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0287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Initially, map each point to a (point, cluster assignment) pair</a:t>
            </a:r>
          </a:p>
          <a:p>
            <a:r>
              <a:rPr lang="en-US" dirty="0"/>
              <a:t>R</a:t>
            </a:r>
            <a:r>
              <a:rPr lang="en-US" dirty="0" smtClean="0"/>
              <a:t>epeatedly apply map on the RDD in every iteration to change the cluster assignment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795" y="3387074"/>
            <a:ext cx="5303958" cy="2791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87074"/>
            <a:ext cx="5535221" cy="268635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9547762" y="4120738"/>
            <a:ext cx="486887" cy="285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010899" y="3633849"/>
            <a:ext cx="1342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Adding old sum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11343" y="4279097"/>
            <a:ext cx="558139" cy="25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700" y="3612906"/>
            <a:ext cx="913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Subtracting from old center and adding to new one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69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Yinyang</a:t>
            </a:r>
            <a:r>
              <a:rPr lang="en-US" dirty="0" smtClean="0"/>
              <a:t> K-Means (ICML 2015)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Uses upper and lower bound to optimize </a:t>
                </a:r>
                <a:r>
                  <a:rPr lang="en-US" b="1" dirty="0" smtClean="0"/>
                  <a:t>assignment </a:t>
                </a:r>
                <a:r>
                  <a:rPr lang="en-US" dirty="0" smtClean="0"/>
                  <a:t>step</a:t>
                </a:r>
              </a:p>
              <a:p>
                <a:r>
                  <a:rPr lang="en-US" dirty="0" smtClean="0"/>
                  <a:t>Triangle equality: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Each point has upper and lower bound</a:t>
                </a:r>
              </a:p>
              <a:p>
                <a:r>
                  <a:rPr lang="en-US" dirty="0" smtClean="0"/>
                  <a:t>Lemma (Global-Filtering Condition): </a:t>
                </a:r>
                <a:r>
                  <a:rPr lang="en-US" i="1" dirty="0" smtClean="0"/>
                  <a:t>A point x in the cluster b=b(x) does not change its cluster after a center update if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707" y="4365088"/>
            <a:ext cx="6078578" cy="1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4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Yinyang</a:t>
            </a:r>
            <a:r>
              <a:rPr lang="en-US" dirty="0" smtClean="0"/>
              <a:t> Algorithm (sic. </a:t>
            </a:r>
            <a:r>
              <a:rPr lang="en-US" smtClean="0"/>
              <a:t>paper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8809"/>
            <a:ext cx="5421414" cy="27107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242" y="2083789"/>
            <a:ext cx="51054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Generated using </a:t>
            </a:r>
            <a:r>
              <a:rPr lang="en-US" dirty="0" err="1" smtClean="0"/>
              <a:t>make_blobs</a:t>
            </a:r>
            <a:r>
              <a:rPr lang="en-US" dirty="0" smtClean="0"/>
              <a:t>()</a:t>
            </a:r>
            <a:endParaRPr lang="en-US" dirty="0"/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 library in Python</a:t>
            </a:r>
          </a:p>
          <a:p>
            <a:r>
              <a:rPr lang="en-US" dirty="0" smtClean="0"/>
              <a:t>Simply specify:</a:t>
            </a:r>
          </a:p>
          <a:p>
            <a:pPr lvl="1"/>
            <a:r>
              <a:rPr lang="en-US" dirty="0" smtClean="0"/>
              <a:t>Number of </a:t>
            </a:r>
            <a:r>
              <a:rPr lang="en-US" dirty="0" smtClean="0"/>
              <a:t>points, dimensions</a:t>
            </a:r>
            <a:endParaRPr lang="en-US" dirty="0" smtClean="0"/>
          </a:p>
        </p:txBody>
      </p:sp>
      <p:pic>
        <p:nvPicPr>
          <p:cNvPr id="4" name="image1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37252" y="4211390"/>
            <a:ext cx="8362122" cy="196557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52747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12329</TotalTime>
  <Words>276</Words>
  <Application>Microsoft Macintosh PowerPoint</Application>
  <PresentationFormat>Widescreen</PresentationFormat>
  <Paragraphs>64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Cambria Math</vt:lpstr>
      <vt:lpstr>Arial</vt:lpstr>
      <vt:lpstr>Office Theme</vt:lpstr>
      <vt:lpstr>Improving Performance of   K-Means on Spark</vt:lpstr>
      <vt:lpstr>K-Means</vt:lpstr>
      <vt:lpstr>MLlib</vt:lpstr>
      <vt:lpstr>Implementation – MLlib</vt:lpstr>
      <vt:lpstr>Optimizations</vt:lpstr>
      <vt:lpstr>Implementation</vt:lpstr>
      <vt:lpstr>Yinyang K-Means (ICML 2015)</vt:lpstr>
      <vt:lpstr>Yinyang Algorithm (sic. paper)</vt:lpstr>
      <vt:lpstr>Datasets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on EC2</vt:lpstr>
      <vt:lpstr>Discussion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Manoj Reddy</dc:creator>
  <cp:lastModifiedBy>Manoj Reddy</cp:lastModifiedBy>
  <cp:revision>78</cp:revision>
  <dcterms:created xsi:type="dcterms:W3CDTF">2016-05-22T00:26:22Z</dcterms:created>
  <dcterms:modified xsi:type="dcterms:W3CDTF">2016-05-31T19:18:32Z</dcterms:modified>
</cp:coreProperties>
</file>